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x-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68" r:id="rId4"/>
    <p:sldId id="269" r:id="rId5"/>
    <p:sldId id="272" r:id="rId6"/>
    <p:sldId id="273" r:id="rId7"/>
    <p:sldId id="274" r:id="rId8"/>
    <p:sldId id="275" r:id="rId9"/>
    <p:sldId id="276" r:id="rId10"/>
    <p:sldId id="277" r:id="rId11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0" y="-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99461B-B266-43B9-8B6B-C116F83105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F787C7A-9FEA-437A-AC25-1C75858C95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792950E6-20D6-436C-90B4-D5A1AC70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6717D97-2544-4B3C-ADAF-78831B8D8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8E98D99A-02D1-43A5-ABCF-D63D624F7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58746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6C5598-F7CE-46D3-A716-1363F86CA7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98D52029-9F6A-4115-8E19-757C360449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078D2F1-97E1-46C0-93AD-2DBB2BB11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E80818F-3C8F-4ED6-BCC2-4CD11B96F2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28A857F-35E7-4ADD-86B8-F476CF099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34144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7C420EFA-1949-44F0-854B-3A8562B910F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BAF2222-7C7C-41D2-BEB4-77BC0766B5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16F2945-09F7-4B52-8FFD-A5C308B91C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D964989-3BFB-4E44-9C24-E091000FC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D639D5-7BF3-4EC0-9705-6D562D30EB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99869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14B6E0D-FA53-4CD4-A331-56AF85FF6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ED4A628-8131-4C1B-B8B4-4F3DC782AE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808C106F-5A7A-4A7A-9A10-B58882756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D88D87A-B4BE-4EBE-AD59-39BEDF88FC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4BFBBF-7967-4B81-BAC5-5B8212736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5009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188430-A108-417E-B850-F693D03A7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3897110-86A4-49D0-BD51-3163D5CDE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31C1352-F058-4E00-B4B7-CA0C692F12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592236A-B531-4C77-BF57-6C735AB0F1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549D4BC-7519-498F-942C-FEDE593D7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99331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4089338-1690-4FAF-8B32-8840DE97A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22D924-4F99-471B-894B-3D28878F1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4B5FCB2C-80C9-462A-A716-A2D48AD79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8777BFC-BF94-4277-B021-272E4B7335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72B4E477-49BF-49AE-8E71-9169F4D42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120416A-3547-4899-9695-72B7F09D7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1148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FDBD4D2-884A-48BD-829D-4BFDC2391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B079D43-B06A-4BF1-B7E7-896D86A0DE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BBBA4134-221C-461A-81C1-AC17F4CD8D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312BB249-A46D-4DEC-992C-14F0ED78EC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BB8B5D1A-A4B7-42E1-BC5B-2AA42239B4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3A08E625-EAC4-46D7-8C68-E6A531A37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869D63D-1BB4-4745-9A3A-29ECF610CF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C3C872F-E035-479C-99CE-D9FFDFEE3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69236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59716A5-D007-4F37-8880-FDEACCCB6A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8AB8AEB2-3778-494D-834D-1FB20BD08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F9776725-4DD1-497E-AA11-F65EDE97F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E89834F5-060A-4410-B409-BB41D0F99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33526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BFD9C311-E8C3-4AEE-8C4D-88994324FA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F8F820BA-D806-40B0-A42F-C28F202AC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7B3F06C-73C2-4B5F-9699-AF49C5827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74518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BCE072E-3B65-464D-B206-B5DB8E4A4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F94B853-A9E4-4AD7-ABEC-4079BC8D5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40B76C9A-AF9D-43AA-B600-9B7F956A92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653B2C6-A040-4E75-8E59-730143F331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A5EA6C1-2DEA-4827-A0B8-ECAF28961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3ECD5EF3-CA57-480D-A581-5CE1028BC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89863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E5510CA-823C-4568-9ACA-6C31E1B94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01D85549-0CB7-49CB-B4A4-3ADC95C8B8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AEC0FCD-450D-43B4-9E66-CFF2876F2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8C68D399-777E-49A4-A005-27D273FFF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4E03F9D-070D-4329-A542-19AB59961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363DD36-1367-4A33-8B0F-31AC9A758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208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4EE6957D-00E7-4E72-B1C2-73E68E374D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DD01DD5-600C-4414-BE74-D7C49B1244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3D0B4BB-896B-46A9-B404-06A2B0F165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FA033C-3D25-414C-B425-69BBCDE207CD}" type="datetimeFigureOut">
              <a:rPr lang="vi-VN" smtClean="0"/>
              <a:t>13/01/2022</a:t>
            </a:fld>
            <a:endParaRPr lang="vi-V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B5859096-35AC-42EC-976A-9E5D7EF141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98EC56CE-91BF-4E8B-8AF2-5801171353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6EBC0B-40B8-4FE4-83F5-2D16203FE65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9973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wmf"/><Relationship Id="rId11" Type="http://schemas.openxmlformats.org/officeDocument/2006/relationships/image" Target="../media/image10.GIF"/><Relationship Id="rId5" Type="http://schemas.openxmlformats.org/officeDocument/2006/relationships/image" Target="../media/image4.wmf"/><Relationship Id="rId10" Type="http://schemas.openxmlformats.org/officeDocument/2006/relationships/image" Target="../media/image9.png"/><Relationship Id="rId4" Type="http://schemas.openxmlformats.org/officeDocument/2006/relationships/image" Target="../media/image3.wmf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hyperlink" Target="hoi_an.flv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3"/>
          <p:cNvSpPr>
            <a:spLocks noTextEdit="1"/>
          </p:cNvSpPr>
          <p:nvPr/>
        </p:nvSpPr>
        <p:spPr>
          <a:xfrm>
            <a:off x="2438400" y="2400301"/>
            <a:ext cx="7315200" cy="28749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en-US" sz="3600" b="1" dirty="0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ÔN TẬP HỌC KÌ I</a:t>
            </a:r>
          </a:p>
        </p:txBody>
      </p:sp>
      <p:grpSp>
        <p:nvGrpSpPr>
          <p:cNvPr id="5123" name="Group 18"/>
          <p:cNvGrpSpPr/>
          <p:nvPr/>
        </p:nvGrpSpPr>
        <p:grpSpPr>
          <a:xfrm>
            <a:off x="2133600" y="609601"/>
            <a:ext cx="2209800" cy="1643063"/>
            <a:chOff x="5225" y="9335"/>
            <a:chExt cx="2520" cy="1750"/>
          </a:xfrm>
        </p:grpSpPr>
        <p:sp>
          <p:nvSpPr>
            <p:cNvPr id="5130" name="AutoShape 27" descr="2"/>
            <p:cNvSpPr/>
            <p:nvPr/>
          </p:nvSpPr>
          <p:spPr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rotWithShape="0">
              <a:blip r:embed="rId2"/>
              <a:stretch>
                <a:fillRect/>
              </a:stretch>
            </a:blipFill>
            <a:ln w="9525">
              <a:noFill/>
            </a:ln>
            <a:effectLst>
              <a:outerShdw dist="107763" dir="2699999" algn="ctr" rotWithShape="0">
                <a:srgbClr val="C0C0C0"/>
              </a:outerShdw>
            </a:effectLst>
          </p:spPr>
          <p:txBody>
            <a:bodyPr lIns="91435" tIns="45718" rIns="91435" bIns="45718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>
                <a:spcBef>
                  <a:spcPct val="0"/>
                </a:spcBef>
                <a:buNone/>
              </a:pPr>
              <a:endParaRPr lang="en-US" altLang="en-US" sz="24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  <p:pic>
          <p:nvPicPr>
            <p:cNvPr id="5131" name="Picture 26" descr="cosmoS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302" y="9335"/>
              <a:ext cx="1080" cy="888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2" name="Picture 25" descr="BOOK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014" y="10122"/>
              <a:ext cx="1260" cy="900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3" name="Picture 24" descr="BOOK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842" y="9848"/>
              <a:ext cx="1635" cy="795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5134" name="Picture 23" descr="QUILLPEN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5615" y="9336"/>
              <a:ext cx="702" cy="1396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5135" name="Text Box 22"/>
            <p:cNvSpPr txBox="1"/>
            <p:nvPr/>
          </p:nvSpPr>
          <p:spPr>
            <a:xfrm>
              <a:off x="5867" y="9897"/>
              <a:ext cx="900" cy="54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5" tIns="45718" rIns="91435" bIns="45718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algn="r" eaLnBrk="1" hangingPunct="1">
                <a:spcBef>
                  <a:spcPct val="0"/>
                </a:spcBef>
                <a:buNone/>
              </a:pPr>
              <a:r>
                <a:rPr lang="en-US" altLang="en-US" sz="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altLang="en-US" sz="4800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36" name="Text Box 21"/>
            <p:cNvSpPr txBox="1"/>
            <p:nvPr/>
          </p:nvSpPr>
          <p:spPr>
            <a:xfrm>
              <a:off x="6665" y="9863"/>
              <a:ext cx="577" cy="37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5" tIns="45718" rIns="91435" bIns="45718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vi-VN" altLang="en-US" sz="48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  <p:sp>
          <p:nvSpPr>
            <p:cNvPr id="5137" name="WordArt 20"/>
            <p:cNvSpPr>
              <a:spLocks noTextEdit="1"/>
            </p:cNvSpPr>
            <p:nvPr/>
          </p:nvSpPr>
          <p:spPr>
            <a:xfrm rot="1334491">
              <a:off x="6130" y="10696"/>
              <a:ext cx="600" cy="125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  <a:normAutofit fontScale="25000" lnSpcReduction="20000"/>
            </a:bodyPr>
            <a:lstStyle/>
            <a:p>
              <a:pPr algn="ctr"/>
              <a:r>
                <a:rPr lang="en-US" sz="2400" b="1">
                  <a:solidFill>
                    <a:srgbClr val="FFFFFF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NĂM </a:t>
              </a:r>
            </a:p>
          </p:txBody>
        </p:sp>
        <p:sp>
          <p:nvSpPr>
            <p:cNvPr id="5138" name="Text Box 19"/>
            <p:cNvSpPr txBox="1"/>
            <p:nvPr/>
          </p:nvSpPr>
          <p:spPr>
            <a:xfrm>
              <a:off x="6623" y="10049"/>
              <a:ext cx="720" cy="540"/>
            </a:xfrm>
            <a:prstGeom prst="rect">
              <a:avLst/>
            </a:prstGeom>
            <a:noFill/>
            <a:ln w="9525">
              <a:noFill/>
            </a:ln>
          </p:spPr>
          <p:txBody>
            <a:bodyPr lIns="91435" tIns="45718" rIns="91435" bIns="45718"/>
            <a:lstStyle>
              <a:lvl1pPr marL="342900" indent="-3429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rtl="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</a:lstStyle>
            <a:p>
              <a:pPr marL="0" indent="0" eaLnBrk="1" hangingPunct="1">
                <a:spcBef>
                  <a:spcPct val="0"/>
                </a:spcBef>
                <a:buNone/>
              </a:pPr>
              <a:endParaRPr lang="vi-VN" altLang="en-US" sz="4800" dirty="0">
                <a:latin typeface="Times New Roman" panose="02020603050405020304" pitchFamily="18" charset="0"/>
                <a:ea typeface="Arial" panose="020B0604020202020204" pitchFamily="34" charset="0"/>
              </a:endParaRPr>
            </a:p>
          </p:txBody>
        </p:sp>
      </p:grpSp>
      <p:pic>
        <p:nvPicPr>
          <p:cNvPr id="5124" name="Picture 5" descr="FIREWRK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flipH="1">
            <a:off x="8305801" y="5181600"/>
            <a:ext cx="1603375" cy="14478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Picture 3" descr="WhitecornerFlower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555750" y="76200"/>
            <a:ext cx="1219200" cy="12192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6" name="Picture 4" descr="WhitecornerFlower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296400" y="5486400"/>
            <a:ext cx="1371600" cy="13716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7" name="Picture 19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909176" y="76201"/>
            <a:ext cx="682625" cy="248126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8" name="Picture 11" descr="Bo hoa 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16076" y="4100513"/>
            <a:ext cx="746125" cy="2667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9" name="Rectangle 36"/>
          <p:cNvSpPr/>
          <p:nvPr/>
        </p:nvSpPr>
        <p:spPr>
          <a:xfrm>
            <a:off x="1524000" y="0"/>
            <a:ext cx="9144000" cy="6858000"/>
          </a:xfrm>
          <a:prstGeom prst="rect">
            <a:avLst/>
          </a:prstGeom>
          <a:noFill/>
          <a:ln w="57150" cap="flat" cmpd="sng">
            <a:pattFill prst="sphere">
              <a:fgClr>
                <a:srgbClr val="0000FF"/>
              </a:fgClr>
              <a:bgClr>
                <a:srgbClr val="FF0000"/>
              </a:bgClr>
            </a:patt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>
              <a:spcBef>
                <a:spcPct val="0"/>
              </a:spcBef>
              <a:buNone/>
            </a:pPr>
            <a:endParaRPr lang="vi-V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9" name="Text Box 25"/>
          <p:cNvSpPr txBox="1"/>
          <p:nvPr/>
        </p:nvSpPr>
        <p:spPr>
          <a:xfrm>
            <a:off x="4926827" y="1285743"/>
            <a:ext cx="2405063" cy="584200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>
            <a:defPPr>
              <a:defRPr lang="en-US"/>
            </a:defPPr>
            <a:lvl1pPr marL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b="0" i="0" u="non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zh-CN" sz="3200">
                <a:solidFill>
                  <a:srgbClr val="0000FF"/>
                </a:solidFill>
              </a:rPr>
              <a:t>KHOA HỌC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10" name="Picture 2" descr="Chia sẻ file Corel 12 Phông nền Mầm Non #5 - Quảng Cáo Yên Bái ..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211" name="TextBox 2"/>
          <p:cNvSpPr txBox="1">
            <a:spLocks noChangeArrowheads="1"/>
          </p:cNvSpPr>
          <p:nvPr/>
        </p:nvSpPr>
        <p:spPr bwMode="auto">
          <a:xfrm>
            <a:off x="3429000" y="152400"/>
            <a:ext cx="708660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Aaril"/>
                <a:cs typeface="Arial" panose="020B0604020202020204" pitchFamily="34" charset="0"/>
              </a:rPr>
              <a:t>CHÚC CÁC EM: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>
                <a:solidFill>
                  <a:srgbClr val="FF0000"/>
                </a:solidFill>
                <a:latin typeface="Aaril"/>
                <a:cs typeface="Arial" panose="020B0604020202020204" pitchFamily="34" charset="0"/>
              </a:rPr>
              <a:t>CHĂM NGOAN, HỌC TỐT!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solidFill>
                  <a:srgbClr val="0000FF"/>
                </a:solidFill>
                <a:latin typeface="Aaril"/>
                <a:cs typeface="Arial" panose="020B0604020202020204" pitchFamily="34" charset="0"/>
              </a:rPr>
              <a:t>CHÀO TẠM BIỆT </a:t>
            </a:r>
          </a:p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solidFill>
                  <a:srgbClr val="0000FF"/>
                </a:solidFill>
                <a:latin typeface="Aaril"/>
                <a:cs typeface="Arial" panose="020B0604020202020204" pitchFamily="34" charset="0"/>
              </a:rPr>
              <a:t>CÁC EM!</a:t>
            </a:r>
          </a:p>
        </p:txBody>
      </p:sp>
      <p:sp>
        <p:nvSpPr>
          <p:cNvPr id="5" name="Rectangle 36"/>
          <p:cNvSpPr>
            <a:spLocks noChangeArrowheads="1"/>
          </p:cNvSpPr>
          <p:nvPr/>
        </p:nvSpPr>
        <p:spPr bwMode="auto">
          <a:xfrm>
            <a:off x="1524000" y="0"/>
            <a:ext cx="9144000" cy="6858000"/>
          </a:xfrm>
          <a:prstGeom prst="rect">
            <a:avLst/>
          </a:prstGeom>
          <a:noFill/>
          <a:ln w="57150">
            <a:pattFill prst="sphere">
              <a:fgClr>
                <a:srgbClr val="0000FF"/>
              </a:fgClr>
              <a:bgClr>
                <a:srgbClr val="FF0000"/>
              </a:bgClr>
            </a:patt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vi-VN" altLang="en-US" sz="2400">
              <a:solidFill>
                <a:prstClr val="black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xmlns="" id="{75A86FAB-B740-4C24-A434-55BD1A481E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4462" y="-85060"/>
            <a:ext cx="6823075" cy="522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altLang="zh-CN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Thứ</a:t>
            </a: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hai</a:t>
            </a: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, </a:t>
            </a:r>
            <a:r>
              <a:rPr lang="en-US" altLang="zh-CN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ngày</a:t>
            </a: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 17 </a:t>
            </a:r>
            <a:r>
              <a:rPr lang="en-US" altLang="zh-CN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tháng</a:t>
            </a: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 01 </a:t>
            </a:r>
            <a:r>
              <a:rPr lang="en-US" altLang="zh-CN" sz="28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năm</a:t>
            </a:r>
            <a:r>
              <a:rPr lang="en-US" altLang="zh-CN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 2021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2AEF5A1-E974-4E14-8DC2-01AEB3938DFB}"/>
              </a:ext>
            </a:extLst>
          </p:cNvPr>
          <p:cNvSpPr txBox="1"/>
          <p:nvPr/>
        </p:nvSpPr>
        <p:spPr>
          <a:xfrm>
            <a:off x="2074862" y="911890"/>
            <a:ext cx="8077200" cy="76944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ÔN TẬP HỌC KÌ I</a:t>
            </a:r>
            <a:endParaRPr lang="en-US" altLang="zh-CN" sz="4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12D06E7F-3F64-4D13-A5D8-4E41FFED0E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87625" y="372140"/>
            <a:ext cx="6823075" cy="5222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altLang="zh-CN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Khoa</a:t>
            </a:r>
            <a:r>
              <a:rPr lang="en-US" altLang="zh-CN" sz="2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 </a:t>
            </a:r>
            <a:r>
              <a:rPr lang="en-US" altLang="zh-CN" sz="28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SimSun" pitchFamily="2" charset="-122"/>
              </a:rPr>
              <a:t>học</a:t>
            </a:r>
            <a:endParaRPr lang="en-US" altLang="zh-CN" sz="2800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SimSun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741212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B25AFD8-FF9C-4E0A-A182-A07523989CA2}"/>
              </a:ext>
            </a:extLst>
          </p:cNvPr>
          <p:cNvSpPr txBox="1"/>
          <p:nvPr/>
        </p:nvSpPr>
        <p:spPr>
          <a:xfrm>
            <a:off x="545432" y="-1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rả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hỏi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DCC64A58-F98E-4484-8D27-40C76F38E7A7}"/>
              </a:ext>
            </a:extLst>
          </p:cNvPr>
          <p:cNvSpPr txBox="1"/>
          <p:nvPr/>
        </p:nvSpPr>
        <p:spPr>
          <a:xfrm>
            <a:off x="-230371" y="456241"/>
            <a:ext cx="9714614" cy="6686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65100">
              <a:lnSpc>
                <a:spcPct val="130000"/>
              </a:lnSpc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Cơ thể của chúng ta được hình thành từ: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93AE40C6-CF79-4C52-B3DA-BF1881EDCA0A}"/>
              </a:ext>
            </a:extLst>
          </p:cNvPr>
          <p:cNvSpPr txBox="1"/>
          <p:nvPr/>
        </p:nvSpPr>
        <p:spPr>
          <a:xfrm>
            <a:off x="-17721" y="1108832"/>
            <a:ext cx="11929730" cy="732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BF1BD2BF-4CDE-4FD7-88B7-D84507856190}"/>
              </a:ext>
            </a:extLst>
          </p:cNvPr>
          <p:cNvSpPr txBox="1"/>
          <p:nvPr/>
        </p:nvSpPr>
        <p:spPr>
          <a:xfrm>
            <a:off x="81516" y="2149152"/>
            <a:ext cx="11929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vi-VN" sz="32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3F32441A-3D3B-4801-9022-16420AC01468}"/>
              </a:ext>
            </a:extLst>
          </p:cNvPr>
          <p:cNvSpPr txBox="1"/>
          <p:nvPr/>
        </p:nvSpPr>
        <p:spPr>
          <a:xfrm>
            <a:off x="-81516" y="2658974"/>
            <a:ext cx="11929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vi-VN" sz="32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81C9BF63-F93E-4BFA-840B-FB7683E46F09}"/>
              </a:ext>
            </a:extLst>
          </p:cNvPr>
          <p:cNvSpPr txBox="1"/>
          <p:nvPr/>
        </p:nvSpPr>
        <p:spPr>
          <a:xfrm>
            <a:off x="40758" y="1158888"/>
            <a:ext cx="11929730" cy="7325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 kết hợp giữa trứng của người mẹ và tinh trùng của bố.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6F1A6806-9AA0-4520-8D48-F000AC846195}"/>
              </a:ext>
            </a:extLst>
          </p:cNvPr>
          <p:cNvSpPr txBox="1"/>
          <p:nvPr/>
        </p:nvSpPr>
        <p:spPr>
          <a:xfrm>
            <a:off x="0" y="2284750"/>
            <a:ext cx="1236061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Tác nhân gây ra bệnh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vi-VN" sz="3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3966E40-A936-4EC6-81CB-F7BAD630C5DE}"/>
              </a:ext>
            </a:extLst>
          </p:cNvPr>
          <p:cNvSpPr txBox="1"/>
          <p:nvPr/>
        </p:nvSpPr>
        <p:spPr>
          <a:xfrm>
            <a:off x="125064" y="3076141"/>
            <a:ext cx="12110484" cy="13726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82550">
              <a:lnSpc>
                <a:spcPct val="130000"/>
              </a:lnSpc>
            </a:pPr>
            <a:r>
              <a:rPr lang="vi-VN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 vi- rút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 thải qua phân người bệnh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dính vào tay, chân, quần áo,....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725" y="4433390"/>
            <a:ext cx="12114213" cy="858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272715" y="5184412"/>
            <a:ext cx="98979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Bệnh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viêm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là bệnh lây truyền qua đường tiêu hoá.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2747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15" grpId="0"/>
      <p:bldP spid="17" grpId="0"/>
      <p:bldP spid="19" grpId="0"/>
      <p:bldP spid="23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>
            <a:extLst>
              <a:ext uri="{FF2B5EF4-FFF2-40B4-BE49-F238E27FC236}">
                <a16:creationId xmlns:a16="http://schemas.microsoft.com/office/drawing/2014/main" xmlns="" id="{D96DC6FA-AA54-4E3B-94D8-426CB1BA3873}"/>
              </a:ext>
            </a:extLst>
          </p:cNvPr>
          <p:cNvSpPr txBox="1"/>
          <p:nvPr/>
        </p:nvSpPr>
        <p:spPr>
          <a:xfrm>
            <a:off x="95692" y="183083"/>
            <a:ext cx="12000615" cy="26530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HIV có thể lây truyền qua những </a:t>
            </a:r>
            <a:r>
              <a:rPr lang="vi-VN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HIV 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 thể lây truyền qua đường máu, đường tình dục, từ mẹ sang con lúc mang thai hoặc khi sinh con.</a:t>
            </a:r>
          </a:p>
          <a:p>
            <a:pPr>
              <a:lnSpc>
                <a:spcPct val="130000"/>
              </a:lnSpc>
            </a:pPr>
            <a:r>
              <a:rPr lang="vi-VN" sz="3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3492" y="2209618"/>
            <a:ext cx="37529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5.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Nhôm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56673" y="2836117"/>
            <a:ext cx="1172678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Nhôm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trắng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bạc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ánh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nhẹ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kéo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sợi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dát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mỏng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gỉ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số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axit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ăn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mòn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nhiệt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56673" y="4490493"/>
            <a:ext cx="3993401" cy="7325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130000"/>
              </a:lnSpc>
            </a:pP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6. Bệnh sốt rét là bệnh:</a:t>
            </a:r>
            <a:endParaRPr lang="vi-VN" sz="3200" dirty="0">
              <a:solidFill>
                <a:prstClr val="black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76990" y="5204147"/>
            <a:ext cx="88311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vi-VN" sz="32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Truyền </a:t>
            </a:r>
            <a:r>
              <a:rPr lang="vi-VN" sz="32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nhiễm do kí sinh trùng gây ra.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7187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B660B57-9C8D-4B43-A663-BC4527636DB7}"/>
              </a:ext>
            </a:extLst>
          </p:cNvPr>
          <p:cNvSpPr txBox="1"/>
          <p:nvPr/>
        </p:nvSpPr>
        <p:spPr>
          <a:xfrm>
            <a:off x="156830" y="1026768"/>
            <a:ext cx="12035170" cy="44469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7. Để phòng bệnh sốt rét ta cần làm: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>
              <a:lnSpc>
                <a:spcPct val="130000"/>
              </a:lnSpc>
              <a:buAutoNum type="alphaLcPeriod"/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Rửa sạch tay trước khi ăn và sau khi đi đại tiện</a:t>
            </a:r>
            <a:r>
              <a:rPr lang="vi-VN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endParaRPr lang="en-US" sz="32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30000"/>
              </a:lnSpc>
              <a:buAutoNum type="alphaLcPeriod"/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Giữ vệ sinh nhà ở và môi trường xung quanh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 d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iệt muỗi, diệt bọ gậy và tránh muỗi đốt.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ea typeface="Calibri" panose="020F0502020204030204" pitchFamily="34" charset="0"/>
              </a:rPr>
              <a:t>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Nghỉ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ngơi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ăn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ăn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lỏng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chứa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chất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đạm</a:t>
            </a:r>
            <a:r>
              <a:rPr lang="en-US" sz="32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vi-ta-min.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Ăn chín, uống sôi.       </a:t>
            </a:r>
          </a:p>
          <a:p>
            <a:pPr indent="825500">
              <a:lnSpc>
                <a:spcPct val="113000"/>
              </a:lnSpc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AB25AFD8-FF9C-4E0A-A182-A07523989CA2}"/>
              </a:ext>
            </a:extLst>
          </p:cNvPr>
          <p:cNvSpPr txBox="1"/>
          <p:nvPr/>
        </p:nvSpPr>
        <p:spPr>
          <a:xfrm>
            <a:off x="545432" y="-1"/>
            <a:ext cx="778303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Chọn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trả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đúng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nhất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458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E6BDFDDC-51EE-420F-8841-C28B7F33B76B}"/>
              </a:ext>
            </a:extLst>
          </p:cNvPr>
          <p:cNvSpPr txBox="1"/>
          <p:nvPr/>
        </p:nvSpPr>
        <p:spPr>
          <a:xfrm>
            <a:off x="0" y="252072"/>
            <a:ext cx="12192000" cy="57900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nhẹ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xám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       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ánh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đỏ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nhiệt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mỏng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kéo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sợi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28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0462FB47-3BDD-42EE-8394-1A939EBE7329}"/>
              </a:ext>
            </a:extLst>
          </p:cNvPr>
          <p:cNvSpPr txBox="1"/>
          <p:nvPr/>
        </p:nvSpPr>
        <p:spPr>
          <a:xfrm>
            <a:off x="-1772" y="0"/>
            <a:ext cx="12193772" cy="3229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82550"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Lứa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mắc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bệnh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não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lnSpc>
                <a:spcPct val="130000"/>
              </a:lnSpc>
              <a:buAutoNum type="alphaLcPeriod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</a:t>
            </a:r>
          </a:p>
          <a:p>
            <a:pPr marL="514350" indent="-514350">
              <a:lnSpc>
                <a:spcPct val="130000"/>
              </a:lnSpc>
              <a:buAutoNum type="alphaLcPeriod"/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3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15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25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279B6C4-C053-43EF-BD5D-3D2FC446E07C}"/>
              </a:ext>
            </a:extLst>
          </p:cNvPr>
          <p:cNvSpPr txBox="1"/>
          <p:nvPr/>
        </p:nvSpPr>
        <p:spPr>
          <a:xfrm>
            <a:off x="-2658" y="3229346"/>
            <a:ext cx="12193772" cy="38695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82550">
              <a:lnSpc>
                <a:spcPct val="130000"/>
              </a:lnSpc>
            </a:pP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11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Gạch, ngói có tính chất là:</a:t>
            </a:r>
          </a:p>
          <a:p>
            <a:pPr marL="514350" indent="-514350">
              <a:lnSpc>
                <a:spcPct val="130000"/>
              </a:lnSpc>
              <a:buAutoNum type="alphaLcPeriod"/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 ánh kim.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514350" indent="-514350">
              <a:lnSpc>
                <a:spcPct val="130000"/>
              </a:lnSpc>
              <a:buAutoNum type="alphaLcPeriod"/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 điện, dẫn nhiệt tốt .</a:t>
            </a: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 bền và cứng.</a:t>
            </a:r>
          </a:p>
          <a:p>
            <a:pPr>
              <a:lnSpc>
                <a:spcPct val="130000"/>
              </a:lnSpc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Xốp, giòn, dễ vỡ. </a:t>
            </a:r>
          </a:p>
          <a:p>
            <a:pPr>
              <a:lnSpc>
                <a:spcPct val="130000"/>
              </a:lnSpc>
            </a:pP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03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B3DA973E-4FAD-4910-9D83-DC50E3FB1685}"/>
              </a:ext>
            </a:extLst>
          </p:cNvPr>
          <p:cNvSpPr txBox="1"/>
          <p:nvPr/>
        </p:nvSpPr>
        <p:spPr>
          <a:xfrm>
            <a:off x="0" y="0"/>
            <a:ext cx="12110484" cy="3229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 Gạch, ngói được làm bằng:</a:t>
            </a:r>
          </a:p>
          <a:p>
            <a:pPr marL="514350" indent="-514350">
              <a:lnSpc>
                <a:spcPct val="130000"/>
              </a:lnSpc>
              <a:buAutoNum type="alphaLcPeriod"/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Đất phù sa.                                        </a:t>
            </a:r>
          </a:p>
          <a:p>
            <a:pPr marL="514350" indent="-514350">
              <a:lnSpc>
                <a:spcPct val="130000"/>
              </a:lnSpc>
              <a:buAutoNum type="alphaLcPeriod"/>
            </a:pP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 cát.</a:t>
            </a:r>
          </a:p>
          <a:p>
            <a:pPr>
              <a:lnSpc>
                <a:spcPct val="130000"/>
              </a:lnSpc>
            </a:pP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Đất sét nung ở nhiệt độ cao. </a:t>
            </a:r>
          </a:p>
          <a:p>
            <a:pPr>
              <a:lnSpc>
                <a:spcPct val="130000"/>
              </a:lnSpc>
            </a:pPr>
            <a:r>
              <a:rPr lang="vi-VN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Đất đỏ ba-dan.                            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E02AD1BC-1E14-4D3E-A4BA-7B651CC4B10C}"/>
              </a:ext>
            </a:extLst>
          </p:cNvPr>
          <p:cNvSpPr txBox="1"/>
          <p:nvPr/>
        </p:nvSpPr>
        <p:spPr>
          <a:xfrm>
            <a:off x="81516" y="3229346"/>
            <a:ext cx="12110484" cy="322934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13. Gang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hợp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vi-VN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a. Gang,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thép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-bon.</a:t>
            </a:r>
            <a:endParaRPr lang="en-US" sz="3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Gang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-bon.</a:t>
            </a: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-bon.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30000"/>
              </a:lnSpc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Thép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-bon.</a:t>
            </a:r>
            <a:endParaRPr lang="vi-VN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316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0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2514600" y="2133600"/>
            <a:ext cx="6324600" cy="2514600"/>
          </a:xfrm>
          <a:prstGeom prst="flowChartAlternateProcess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pPr algn="ctr"/>
            <a:endParaRPr lang="en-US" altLang="en-US">
              <a:solidFill>
                <a:srgbClr val="FFFF00"/>
              </a:solidFill>
              <a:latin typeface="Tahoma" panose="020B0604030504040204" pitchFamily="34" charset="0"/>
            </a:endParaRP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2822575" y="2590800"/>
            <a:ext cx="5715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Xem lại toàn bộ các kiến thức đã học và c</a:t>
            </a:r>
            <a:r>
              <a:rPr lang="en-US" altLang="en-US" sz="2800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huẩn bị bài sau: Kiểm tra cuối học kì I.   </a:t>
            </a:r>
          </a:p>
        </p:txBody>
      </p:sp>
      <p:pic>
        <p:nvPicPr>
          <p:cNvPr id="25604" name="Picture 4" descr="Picture9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9"/>
          <a:stretch>
            <a:fillRect/>
          </a:stretch>
        </p:blipFill>
        <p:spPr bwMode="auto">
          <a:xfrm>
            <a:off x="7977188" y="-228600"/>
            <a:ext cx="2690812" cy="357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 Box 5">
            <a:hlinkClick r:id="rId4" action="ppaction://hlinkfile"/>
          </p:cNvPr>
          <p:cNvSpPr txBox="1">
            <a:spLocks noChangeArrowheads="1"/>
          </p:cNvSpPr>
          <p:nvPr/>
        </p:nvSpPr>
        <p:spPr bwMode="auto">
          <a:xfrm>
            <a:off x="4495800" y="685801"/>
            <a:ext cx="3048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0000FF"/>
                </a:solidFill>
              </a:rPr>
              <a:t>DẶN DÒ:</a:t>
            </a:r>
          </a:p>
        </p:txBody>
      </p:sp>
      <p:pic>
        <p:nvPicPr>
          <p:cNvPr id="25606" name="Picture 6" descr="026-C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410200"/>
            <a:ext cx="91440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>
    <p:comb dir="vert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589</Words>
  <Application>Microsoft Office PowerPoint</Application>
  <PresentationFormat>Custom</PresentationFormat>
  <Paragraphs>61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320</dc:creator>
  <cp:lastModifiedBy>PC</cp:lastModifiedBy>
  <cp:revision>7</cp:revision>
  <dcterms:created xsi:type="dcterms:W3CDTF">2022-01-10T05:06:22Z</dcterms:created>
  <dcterms:modified xsi:type="dcterms:W3CDTF">2022-01-13T03:47:22Z</dcterms:modified>
</cp:coreProperties>
</file>